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2"/>
  </p:notesMasterIdLst>
  <p:sldIdLst>
    <p:sldId id="403" r:id="rId3"/>
    <p:sldId id="402" r:id="rId4"/>
    <p:sldId id="409" r:id="rId5"/>
    <p:sldId id="407" r:id="rId6"/>
    <p:sldId id="413" r:id="rId7"/>
    <p:sldId id="414" r:id="rId8"/>
    <p:sldId id="415" r:id="rId9"/>
    <p:sldId id="416" r:id="rId10"/>
    <p:sldId id="417" r:id="rId11"/>
    <p:sldId id="418" r:id="rId12"/>
    <p:sldId id="419" r:id="rId13"/>
    <p:sldId id="421" r:id="rId14"/>
    <p:sldId id="422" r:id="rId15"/>
    <p:sldId id="423" r:id="rId16"/>
    <p:sldId id="411" r:id="rId17"/>
    <p:sldId id="424" r:id="rId18"/>
    <p:sldId id="425" r:id="rId19"/>
    <p:sldId id="426" r:id="rId20"/>
    <p:sldId id="412" r:id="rId21"/>
  </p:sldIdLst>
  <p:sldSz cx="9144000" cy="6858000" type="screen4x3"/>
  <p:notesSz cx="6858000" cy="9144000"/>
  <p:defaultTextStyle>
    <a:defPPr>
      <a:defRPr lang="zh-CN"/>
    </a:defPPr>
    <a:lvl1pPr marL="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 leson" initials="jl" lastIdx="1" clrIdx="0">
    <p:extLst>
      <p:ext uri="{19B8F6BF-5375-455C-9EA6-DF929625EA0E}">
        <p15:presenceInfo xmlns:p15="http://schemas.microsoft.com/office/powerpoint/2012/main" userId="6e8a3b92ff20261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1C21"/>
    <a:srgbClr val="A2A2A2"/>
    <a:srgbClr val="BAB7AE"/>
    <a:srgbClr val="7B1216"/>
    <a:srgbClr val="540000"/>
    <a:srgbClr val="2F5597"/>
    <a:srgbClr val="EBE9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96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png>
</file>

<file path=ppt/media/image25.jp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g>
</file>

<file path=ppt/media/image40.jp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83AA3F-A82B-43BF-B18C-5608A05C57EB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30F0D-1A5A-4EA2-B28F-0EC912CB6B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815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30F0D-1A5A-4EA2-B28F-0EC912CB6BA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355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929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2571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0659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0461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568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83859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169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4374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9070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1376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77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5757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3803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152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2898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37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351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597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862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076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12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111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571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7000"/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B7A37-B852-49AB-B2E2-96296AB21F67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606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alphaModFix amt="57000"/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F72B2-1A00-43AD-A013-1F077D6AE423}" type="datetimeFigureOut">
              <a:rPr lang="zh-CN" altLang="en-US" smtClean="0"/>
              <a:t>2017/9/20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E21B5-BD57-4C6A-9ECC-1B383A8514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896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jpeg"/><Relationship Id="rId5" Type="http://schemas.microsoft.com/office/2007/relationships/hdphoto" Target="../media/hdphoto1.wdp"/><Relationship Id="rId10" Type="http://schemas.openxmlformats.org/officeDocument/2006/relationships/image" Target="../media/image8.jpeg"/><Relationship Id="rId4" Type="http://schemas.openxmlformats.org/officeDocument/2006/relationships/image" Target="../media/image3.png"/><Relationship Id="rId9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3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g"/><Relationship Id="rId3" Type="http://schemas.microsoft.com/office/2007/relationships/hdphoto" Target="../media/hdphoto2.wdp"/><Relationship Id="rId7" Type="http://schemas.openxmlformats.org/officeDocument/2006/relationships/image" Target="../media/image4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jpeg"/><Relationship Id="rId5" Type="http://schemas.openxmlformats.org/officeDocument/2006/relationships/image" Target="../media/image38.jpeg"/><Relationship Id="rId4" Type="http://schemas.openxmlformats.org/officeDocument/2006/relationships/image" Target="../media/image37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eg"/><Relationship Id="rId3" Type="http://schemas.microsoft.com/office/2007/relationships/hdphoto" Target="../media/hdphoto2.wdp"/><Relationship Id="rId7" Type="http://schemas.openxmlformats.org/officeDocument/2006/relationships/image" Target="../media/image43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jpeg"/><Relationship Id="rId3" Type="http://schemas.openxmlformats.org/officeDocument/2006/relationships/image" Target="../media/image6.jpeg"/><Relationship Id="rId7" Type="http://schemas.openxmlformats.org/officeDocument/2006/relationships/image" Target="../media/image4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microsoft.com/office/2007/relationships/hdphoto" Target="../media/hdphoto2.wdp"/><Relationship Id="rId7" Type="http://schemas.openxmlformats.org/officeDocument/2006/relationships/image" Target="../media/image14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Relationship Id="rId9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microsoft.com/office/2007/relationships/hdphoto" Target="../media/hdphoto2.wdp"/><Relationship Id="rId7" Type="http://schemas.openxmlformats.org/officeDocument/2006/relationships/image" Target="../media/image19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Relationship Id="rId9" Type="http://schemas.openxmlformats.org/officeDocument/2006/relationships/image" Target="../media/image21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4" descr="10">
            <a:extLst>
              <a:ext uri="{FF2B5EF4-FFF2-40B4-BE49-F238E27FC236}">
                <a16:creationId xmlns:a16="http://schemas.microsoft.com/office/drawing/2014/main" id="{C9E50DFB-5FE1-4A44-A3A5-3691AD0939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579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/>
          <p:cNvPicPr>
            <a:picLocks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5906892" y="134020"/>
            <a:ext cx="1432224" cy="1311314"/>
          </a:xfrm>
          <a:prstGeom prst="ellipse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D75E39E-065A-4495-8596-67749D078F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7219"/>
            <a:ext cx="9144000" cy="7143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F749EC2-2D67-4F61-A02F-DD1D7766846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" t="7237" r="4275" b="4778"/>
          <a:stretch/>
        </p:blipFill>
        <p:spPr>
          <a:xfrm>
            <a:off x="1905651" y="166483"/>
            <a:ext cx="1522643" cy="1180408"/>
          </a:xfrm>
          <a:prstGeom prst="rect">
            <a:avLst/>
          </a:prstGeom>
        </p:spPr>
      </p:pic>
      <p:pic>
        <p:nvPicPr>
          <p:cNvPr id="38" name="Picture 13" descr="logo材料服役">
            <a:extLst>
              <a:ext uri="{FF2B5EF4-FFF2-40B4-BE49-F238E27FC236}">
                <a16:creationId xmlns:a16="http://schemas.microsoft.com/office/drawing/2014/main" id="{B1C3431D-296C-43F7-B9E2-1F2CDF3C0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45" t="10448" r="5492" b="75699"/>
          <a:stretch>
            <a:fillRect/>
          </a:stretch>
        </p:blipFill>
        <p:spPr bwMode="auto">
          <a:xfrm>
            <a:off x="7745292" y="346326"/>
            <a:ext cx="1154307" cy="708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Rectangle 8">
            <a:extLst>
              <a:ext uri="{FF2B5EF4-FFF2-40B4-BE49-F238E27FC236}">
                <a16:creationId xmlns:a16="http://schemas.microsoft.com/office/drawing/2014/main" id="{6EA17159-00F6-40A8-8459-7EA93D3388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7338" y="10262"/>
            <a:ext cx="7246662" cy="1579881"/>
          </a:xfrm>
          <a:prstGeom prst="rect">
            <a:avLst/>
          </a:prstGeom>
          <a:gradFill flip="none" rotWithShape="1">
            <a:gsLst>
              <a:gs pos="0">
                <a:srgbClr val="FFCC00">
                  <a:alpha val="29000"/>
                </a:srgbClr>
              </a:gs>
              <a:gs pos="100000">
                <a:srgbClr val="FF9900"/>
              </a:gs>
            </a:gsLst>
            <a:lin ang="8100000" scaled="1"/>
            <a:tileRect/>
          </a:gradFill>
          <a:ln>
            <a:noFill/>
          </a:ln>
          <a:extLst/>
        </p:spPr>
        <p:txBody>
          <a:bodyPr wrap="none" anchor="ctr"/>
          <a:lstStyle/>
          <a:p>
            <a:endParaRPr kumimoji="0" lang="zh-CN" altLang="en-US" sz="1800" b="0" dirty="0">
              <a:solidFill>
                <a:prstClr val="black"/>
              </a:solidFill>
              <a:ea typeface="宋体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F404AFC-AA3A-4C02-A59F-21CD5E91783B}"/>
              </a:ext>
            </a:extLst>
          </p:cNvPr>
          <p:cNvSpPr/>
          <p:nvPr/>
        </p:nvSpPr>
        <p:spPr>
          <a:xfrm>
            <a:off x="-374864" y="1715906"/>
            <a:ext cx="10028481" cy="1218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altLang="zh-CN" sz="2600" b="1" kern="18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European Corrosion Congress 2017, 20th International Corrosion Congress &amp; Process Safety Congress</a:t>
            </a:r>
            <a:endParaRPr lang="zh-CN" altLang="zh-CN" sz="2600" kern="100" dirty="0">
              <a:effectLst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BCBB43B-CF7A-4904-990C-3B301F54FC67}"/>
              </a:ext>
            </a:extLst>
          </p:cNvPr>
          <p:cNvSpPr/>
          <p:nvPr/>
        </p:nvSpPr>
        <p:spPr>
          <a:xfrm>
            <a:off x="1681016" y="3175355"/>
            <a:ext cx="65548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Prague, Czech Republic on September 3–7, 2017</a:t>
            </a:r>
            <a:endParaRPr lang="zh-CN" altLang="en-US" sz="2400" dirty="0"/>
          </a:p>
        </p:txBody>
      </p:sp>
      <p:pic>
        <p:nvPicPr>
          <p:cNvPr id="11" name="图片 10" descr="图片包含 室内, 电子产品&#10;&#10;已生成高可信度的说明">
            <a:extLst>
              <a:ext uri="{FF2B5EF4-FFF2-40B4-BE49-F238E27FC236}">
                <a16:creationId xmlns:a16="http://schemas.microsoft.com/office/drawing/2014/main" id="{28F7AC21-2647-4A71-A110-2A48708D077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05" y="3938289"/>
            <a:ext cx="2814376" cy="18712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图片 14" descr="图片包含 水, 户外, 天空, 建筑物&#10;&#10;已生成极高可信度的说明">
            <a:extLst>
              <a:ext uri="{FF2B5EF4-FFF2-40B4-BE49-F238E27FC236}">
                <a16:creationId xmlns:a16="http://schemas.microsoft.com/office/drawing/2014/main" id="{A111150F-DB49-43C3-AF2F-F7085644E62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408" y="3921980"/>
            <a:ext cx="2917008" cy="18799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图片 12" descr="图片包含 人员, 建筑物, 大型, 室内&#10;&#10;已生成极高可信度的说明">
            <a:extLst>
              <a:ext uri="{FF2B5EF4-FFF2-40B4-BE49-F238E27FC236}">
                <a16:creationId xmlns:a16="http://schemas.microsoft.com/office/drawing/2014/main" id="{F57378DD-D4FA-4DD6-B2CD-F7E304263FEB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908" y="3938289"/>
            <a:ext cx="2802984" cy="18636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92531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07"/>
    </mc:Choice>
    <mc:Fallback xmlns="">
      <p:transition spd="slow" advTm="410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551D0F5-1734-4B57-B30A-70C27DE01C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65"/>
          <a:stretch/>
        </p:blipFill>
        <p:spPr>
          <a:xfrm>
            <a:off x="1191406" y="610650"/>
            <a:ext cx="6516304" cy="502645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A7AC2DF-AEF5-4559-9BC3-4E00ED9665A3}"/>
              </a:ext>
            </a:extLst>
          </p:cNvPr>
          <p:cNvSpPr/>
          <p:nvPr/>
        </p:nvSpPr>
        <p:spPr>
          <a:xfrm>
            <a:off x="1191406" y="5746838"/>
            <a:ext cx="65918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Challenging range of length scales involved in corrosion</a:t>
            </a:r>
            <a:endParaRPr lang="zh-CN" altLang="en-US" sz="1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29F9FBD-AE32-47F8-9ED6-E269E7D347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4" y="6152630"/>
            <a:ext cx="9144000" cy="714375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ED7DBC6-87DC-419C-8D82-F85449D7DE90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lecture-Scully</a:t>
            </a:r>
          </a:p>
        </p:txBody>
      </p:sp>
    </p:spTree>
    <p:extLst>
      <p:ext uri="{BB962C8B-B14F-4D97-AF65-F5344CB8AC3E}">
        <p14:creationId xmlns:p14="http://schemas.microsoft.com/office/powerpoint/2010/main" val="3047627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188536F-1D33-485B-AA3E-353CAE5F7C0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5" t="26345" r="30526" b="15930"/>
          <a:stretch/>
        </p:blipFill>
        <p:spPr>
          <a:xfrm>
            <a:off x="1123729" y="731520"/>
            <a:ext cx="6708048" cy="455274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BBC6FA7-4562-45CD-895A-64F4ED9EC39F}"/>
              </a:ext>
            </a:extLst>
          </p:cNvPr>
          <p:cNvSpPr/>
          <p:nvPr/>
        </p:nvSpPr>
        <p:spPr>
          <a:xfrm>
            <a:off x="1239888" y="5437873"/>
            <a:ext cx="65918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Alloy design for corrosion resistance: metallurgy</a:t>
            </a:r>
            <a:endParaRPr lang="zh-CN" altLang="en-US" sz="18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6EB352E-766E-4560-BD81-5607BC90DE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4" y="6152630"/>
            <a:ext cx="9144000" cy="71437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01CEB6A6-CF20-4BC6-89AD-46667B3F1238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lecture-Scully</a:t>
            </a:r>
          </a:p>
        </p:txBody>
      </p:sp>
    </p:spTree>
    <p:extLst>
      <p:ext uri="{BB962C8B-B14F-4D97-AF65-F5344CB8AC3E}">
        <p14:creationId xmlns:p14="http://schemas.microsoft.com/office/powerpoint/2010/main" val="3955746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pic>
        <p:nvPicPr>
          <p:cNvPr id="11" name="图片 10" descr="图片包含 文字&#10;&#10;已生成极高可信度的说明">
            <a:extLst>
              <a:ext uri="{FF2B5EF4-FFF2-40B4-BE49-F238E27FC236}">
                <a16:creationId xmlns:a16="http://schemas.microsoft.com/office/drawing/2014/main" id="{191DC135-BA7A-446D-8FF2-58E4393703F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84" t="20672" r="4290" b="7508"/>
          <a:stretch/>
        </p:blipFill>
        <p:spPr>
          <a:xfrm>
            <a:off x="638554" y="685234"/>
            <a:ext cx="8101186" cy="516243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D87ADDD-EF4E-4F4E-9FB0-8C1878383C5E}"/>
              </a:ext>
            </a:extLst>
          </p:cNvPr>
          <p:cNvSpPr/>
          <p:nvPr/>
        </p:nvSpPr>
        <p:spPr>
          <a:xfrm rot="278237">
            <a:off x="1165363" y="1585672"/>
            <a:ext cx="3497073" cy="11431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31EFD30-3C3A-4C9E-BCF1-A7A7A3CB432E}"/>
              </a:ext>
            </a:extLst>
          </p:cNvPr>
          <p:cNvSpPr/>
          <p:nvPr/>
        </p:nvSpPr>
        <p:spPr>
          <a:xfrm>
            <a:off x="1286044" y="5904528"/>
            <a:ext cx="6591889" cy="879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future frontier of ultra corrosion resistance materials is compositional complex alloys: High Entropy Alloys</a:t>
            </a:r>
            <a:endParaRPr lang="zh-CN" altLang="en-US" sz="18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8E4D278-36F1-40E8-B553-726CB507A64D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lecture-Scully</a:t>
            </a:r>
          </a:p>
        </p:txBody>
      </p:sp>
    </p:spTree>
    <p:extLst>
      <p:ext uri="{BB962C8B-B14F-4D97-AF65-F5344CB8AC3E}">
        <p14:creationId xmlns:p14="http://schemas.microsoft.com/office/powerpoint/2010/main" val="4133166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DC12ACF-DFFC-46E0-B91A-6ED0F88DDA82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lecture-Scully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8736538-7EA5-415B-BA44-2B8467E2AB0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9" t="6779" r="6316"/>
          <a:stretch/>
        </p:blipFill>
        <p:spPr>
          <a:xfrm>
            <a:off x="827772" y="668420"/>
            <a:ext cx="7218948" cy="601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958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FF419FF-ADDB-4066-B0F0-0D6B7E98D20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7" t="12621"/>
          <a:stretch/>
        </p:blipFill>
        <p:spPr>
          <a:xfrm>
            <a:off x="731519" y="628433"/>
            <a:ext cx="7796464" cy="602917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DC12ACF-DFFC-46E0-B91A-6ED0F88DDA82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lecture-Scully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FD1DC0C-317C-4A02-AD35-7AE27CDA9B6B}"/>
              </a:ext>
            </a:extLst>
          </p:cNvPr>
          <p:cNvSpPr/>
          <p:nvPr/>
        </p:nvSpPr>
        <p:spPr>
          <a:xfrm rot="278237">
            <a:off x="1102321" y="2454540"/>
            <a:ext cx="7054860" cy="7157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075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 14"/>
          <p:cNvGrpSpPr/>
          <p:nvPr/>
        </p:nvGrpSpPr>
        <p:grpSpPr>
          <a:xfrm>
            <a:off x="-3789" y="6676564"/>
            <a:ext cx="953603" cy="152408"/>
            <a:chOff x="-22302" y="6654791"/>
            <a:chExt cx="1271471" cy="203210"/>
          </a:xfrm>
        </p:grpSpPr>
        <p:sp>
          <p:nvSpPr>
            <p:cNvPr id="17" name="圆角矩形 16"/>
            <p:cNvSpPr/>
            <p:nvPr/>
          </p:nvSpPr>
          <p:spPr>
            <a:xfrm flipV="1">
              <a:off x="240276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19" name="圆角矩形 18"/>
            <p:cNvSpPr/>
            <p:nvPr/>
          </p:nvSpPr>
          <p:spPr>
            <a:xfrm flipV="1">
              <a:off x="-2230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0" name="圆角矩形 19"/>
            <p:cNvSpPr/>
            <p:nvPr/>
          </p:nvSpPr>
          <p:spPr>
            <a:xfrm flipV="1">
              <a:off x="755838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1" name="圆角矩形 20"/>
            <p:cNvSpPr/>
            <p:nvPr/>
          </p:nvSpPr>
          <p:spPr>
            <a:xfrm flipV="1">
              <a:off x="493260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3" name="圆角矩形 22"/>
            <p:cNvSpPr/>
            <p:nvPr/>
          </p:nvSpPr>
          <p:spPr>
            <a:xfrm flipV="1">
              <a:off x="102436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A8C66E79-B631-4CCD-A9B0-AE816673755D}"/>
              </a:ext>
            </a:extLst>
          </p:cNvPr>
          <p:cNvSpPr txBox="1"/>
          <p:nvPr/>
        </p:nvSpPr>
        <p:spPr>
          <a:xfrm>
            <a:off x="193144" y="810039"/>
            <a:ext cx="8785033" cy="228523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txBody>
          <a:bodyPr wrap="square" lIns="68577" tIns="34289" rIns="68577" bIns="3428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Key words: 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High throughput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inhibitor screen, photo electrochemical;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Material design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computational modeling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Experiments&gt;big data&gt; data mining &amp; exploration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8795E95-BCC2-415D-9CF9-B9AF88A7B680}"/>
              </a:ext>
            </a:extLst>
          </p:cNvPr>
          <p:cNvSpPr/>
          <p:nvPr/>
        </p:nvSpPr>
        <p:spPr>
          <a:xfrm>
            <a:off x="89514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lecture-summary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E800D17-A5EC-4721-8CCA-78FECD87E58F}"/>
              </a:ext>
            </a:extLst>
          </p:cNvPr>
          <p:cNvSpPr/>
          <p:nvPr/>
        </p:nvSpPr>
        <p:spPr>
          <a:xfrm>
            <a:off x="193143" y="3095278"/>
            <a:ext cx="941286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Both of them have similar research ideas and methods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</a:t>
            </a:r>
            <a:r>
              <a:rPr lang="en-US" altLang="zh-CN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system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is complicated, high-workload and 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high-grade, precision and advanced(strong team)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79BFA3B-7EE3-47BD-BA09-8A943E184914}"/>
              </a:ext>
            </a:extLst>
          </p:cNvPr>
          <p:cNvSpPr/>
          <p:nvPr/>
        </p:nvSpPr>
        <p:spPr>
          <a:xfrm>
            <a:off x="163617" y="4476432"/>
            <a:ext cx="877582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Our group research is similar with them: advanced in ideas and methods but  not overall and systematic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9261045-92D9-4EA7-BFC2-9F9840FD98ED}"/>
              </a:ext>
            </a:extLst>
          </p:cNvPr>
          <p:cNvSpPr/>
          <p:nvPr/>
        </p:nvSpPr>
        <p:spPr>
          <a:xfrm>
            <a:off x="277446" y="5337736"/>
            <a:ext cx="7533928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Perfect experimental design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Enhance own knowledge structure and the level, establish our</a:t>
            </a: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own thought system      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7497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 14"/>
          <p:cNvGrpSpPr/>
          <p:nvPr/>
        </p:nvGrpSpPr>
        <p:grpSpPr>
          <a:xfrm>
            <a:off x="-3789" y="6676564"/>
            <a:ext cx="953603" cy="152408"/>
            <a:chOff x="-22302" y="6654791"/>
            <a:chExt cx="1271471" cy="203210"/>
          </a:xfrm>
        </p:grpSpPr>
        <p:sp>
          <p:nvSpPr>
            <p:cNvPr id="17" name="圆角矩形 16"/>
            <p:cNvSpPr/>
            <p:nvPr/>
          </p:nvSpPr>
          <p:spPr>
            <a:xfrm flipV="1">
              <a:off x="240276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19" name="圆角矩形 18"/>
            <p:cNvSpPr/>
            <p:nvPr/>
          </p:nvSpPr>
          <p:spPr>
            <a:xfrm flipV="1">
              <a:off x="-2230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0" name="圆角矩形 19"/>
            <p:cNvSpPr/>
            <p:nvPr/>
          </p:nvSpPr>
          <p:spPr>
            <a:xfrm flipV="1">
              <a:off x="755838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1" name="圆角矩形 20"/>
            <p:cNvSpPr/>
            <p:nvPr/>
          </p:nvSpPr>
          <p:spPr>
            <a:xfrm flipV="1">
              <a:off x="493260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3" name="圆角矩形 22"/>
            <p:cNvSpPr/>
            <p:nvPr/>
          </p:nvSpPr>
          <p:spPr>
            <a:xfrm flipV="1">
              <a:off x="102436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3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78795E95-BCC2-415D-9CF9-B9AF88A7B680}"/>
              </a:ext>
            </a:extLst>
          </p:cNvPr>
          <p:cNvSpPr/>
          <p:nvPr/>
        </p:nvSpPr>
        <p:spPr>
          <a:xfrm>
            <a:off x="606391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Oral presentations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2B30948-37AF-4C37-9592-3333848492B1}"/>
              </a:ext>
            </a:extLst>
          </p:cNvPr>
          <p:cNvSpPr/>
          <p:nvPr/>
        </p:nvSpPr>
        <p:spPr>
          <a:xfrm>
            <a:off x="551487" y="768518"/>
            <a:ext cx="7689023" cy="2285241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Main topics will include the advances: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Corrosion prevention, Corrosion monitoring, Corrosion resistant materials, Surface treatment and coatings, Inspection and non-destructive testing, Electrochemical </a:t>
            </a:r>
            <a:r>
              <a:rPr lang="en-US" altLang="zh-CN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methods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Analytical techniques and microscopy, Corrosion inhibitor…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58C697C-DF02-4797-BFEC-4651322E3F77}"/>
              </a:ext>
            </a:extLst>
          </p:cNvPr>
          <p:cNvSpPr/>
          <p:nvPr/>
        </p:nvSpPr>
        <p:spPr>
          <a:xfrm>
            <a:off x="551487" y="3241283"/>
            <a:ext cx="7198134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Techniques: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situ synchrotron X-ray diffraction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SKPFM(Histogram and PSD analysis )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HS-AFM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SECM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LEIS…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8E257CC-08D9-4FD9-945F-1C6515E03A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4" y="6152630"/>
            <a:ext cx="9144000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77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 14"/>
          <p:cNvGrpSpPr/>
          <p:nvPr/>
        </p:nvGrpSpPr>
        <p:grpSpPr>
          <a:xfrm>
            <a:off x="-3789" y="6676564"/>
            <a:ext cx="953603" cy="152408"/>
            <a:chOff x="-22302" y="6654791"/>
            <a:chExt cx="1271471" cy="203210"/>
          </a:xfrm>
        </p:grpSpPr>
        <p:sp>
          <p:nvSpPr>
            <p:cNvPr id="17" name="圆角矩形 16"/>
            <p:cNvSpPr/>
            <p:nvPr/>
          </p:nvSpPr>
          <p:spPr>
            <a:xfrm flipV="1">
              <a:off x="240276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19" name="圆角矩形 18"/>
            <p:cNvSpPr/>
            <p:nvPr/>
          </p:nvSpPr>
          <p:spPr>
            <a:xfrm flipV="1">
              <a:off x="-2230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0" name="圆角矩形 19"/>
            <p:cNvSpPr/>
            <p:nvPr/>
          </p:nvSpPr>
          <p:spPr>
            <a:xfrm flipV="1">
              <a:off x="755838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1" name="圆角矩形 20"/>
            <p:cNvSpPr/>
            <p:nvPr/>
          </p:nvSpPr>
          <p:spPr>
            <a:xfrm flipV="1">
              <a:off x="493260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3" name="圆角矩形 22"/>
            <p:cNvSpPr/>
            <p:nvPr/>
          </p:nvSpPr>
          <p:spPr>
            <a:xfrm flipV="1">
              <a:off x="102436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3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78795E95-BCC2-415D-9CF9-B9AF88A7B680}"/>
              </a:ext>
            </a:extLst>
          </p:cNvPr>
          <p:cNvSpPr/>
          <p:nvPr/>
        </p:nvSpPr>
        <p:spPr>
          <a:xfrm>
            <a:off x="348072" y="113007"/>
            <a:ext cx="39271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Oral presentations </a:t>
            </a:r>
          </a:p>
        </p:txBody>
      </p:sp>
      <p:pic>
        <p:nvPicPr>
          <p:cNvPr id="13" name="图片 12" descr="C:\Users\leson\AppData\Local\Microsoft\Windows\INetCache\Content.Word\IMG_0440.jpg">
            <a:extLst>
              <a:ext uri="{FF2B5EF4-FFF2-40B4-BE49-F238E27FC236}">
                <a16:creationId xmlns:a16="http://schemas.microsoft.com/office/drawing/2014/main" id="{DB8BB1D5-4127-46F9-B5B9-562C034B322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536" y="948311"/>
            <a:ext cx="2821888" cy="223139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5DACBC6-C449-4899-8D7D-5B0EBB5EF062}"/>
              </a:ext>
            </a:extLst>
          </p:cNvPr>
          <p:cNvSpPr/>
          <p:nvPr/>
        </p:nvSpPr>
        <p:spPr>
          <a:xfrm>
            <a:off x="6300536" y="3228291"/>
            <a:ext cx="284346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 novel method for testing local electrochemical properties of each single phase in the matrix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 descr="E:\聊天\QQ\734246405\FileRecv\MobileFile\IMG_20170906_115454.jpg">
            <a:extLst>
              <a:ext uri="{FF2B5EF4-FFF2-40B4-BE49-F238E27FC236}">
                <a16:creationId xmlns:a16="http://schemas.microsoft.com/office/drawing/2014/main" id="{FA1F65DA-7C2E-4CD0-A516-FFBDD63D7213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13" y="938686"/>
            <a:ext cx="2983230" cy="223139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2EAD337-F6E5-4702-8958-8155E23BBD14}"/>
              </a:ext>
            </a:extLst>
          </p:cNvPr>
          <p:cNvSpPr/>
          <p:nvPr/>
        </p:nvSpPr>
        <p:spPr>
          <a:xfrm>
            <a:off x="178979" y="3228291"/>
            <a:ext cx="27862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FEM Modeling of Micro-galvanic Corrosion in Al Alloys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 descr="C:\Users\leson\AppData\Local\Microsoft\Windows\INetCache\Content.Word\IMG_0464.jpg">
            <a:extLst>
              <a:ext uri="{FF2B5EF4-FFF2-40B4-BE49-F238E27FC236}">
                <a16:creationId xmlns:a16="http://schemas.microsoft.com/office/drawing/2014/main" id="{6A3FA870-99DD-48E2-8D21-900900657E50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334" y="947348"/>
            <a:ext cx="2975610" cy="223139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3FC06FE-8A11-400F-9C6A-1FA1E4D9FBAE}"/>
              </a:ext>
            </a:extLst>
          </p:cNvPr>
          <p:cNvSpPr/>
          <p:nvPr/>
        </p:nvSpPr>
        <p:spPr>
          <a:xfrm>
            <a:off x="3129039" y="3228291"/>
            <a:ext cx="31062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Influence of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SiC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nanoparticles on the properties of MAO coatings formed on titanium alloy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3516DC2-C99C-4F6E-B22F-2E4E740D8661}"/>
              </a:ext>
            </a:extLst>
          </p:cNvPr>
          <p:cNvSpPr/>
          <p:nvPr/>
        </p:nvSpPr>
        <p:spPr>
          <a:xfrm>
            <a:off x="358967" y="4354099"/>
            <a:ext cx="700795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Oral English: speed, </a:t>
            </a:r>
            <a:r>
              <a:rPr lang="en-US" altLang="zh-CN" dirty="0"/>
              <a:t>clearly, fluently&gt; more practice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Prepare of PPT: logical, artistic, professional, time-efficient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Confidence : overcome </a:t>
            </a:r>
            <a:r>
              <a:rPr lang="en-US" altLang="zh-CN" dirty="0"/>
              <a:t>nervousness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Question : improvise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A2C3E147-B5E0-42E3-8EDC-A3548F6832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" y="6152630"/>
            <a:ext cx="9144000" cy="71437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B969908-39F2-4B8C-A8A3-4E909535E37D}"/>
              </a:ext>
            </a:extLst>
          </p:cNvPr>
          <p:cNvSpPr/>
          <p:nvPr/>
        </p:nvSpPr>
        <p:spPr>
          <a:xfrm>
            <a:off x="5623862" y="5578536"/>
            <a:ext cx="353975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Challenge for us: language 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65EDEE4-C223-42EE-8AAB-63349490257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89" t="24172" r="26992" b="25752"/>
          <a:stretch/>
        </p:blipFill>
        <p:spPr>
          <a:xfrm>
            <a:off x="6949441" y="4354099"/>
            <a:ext cx="1241658" cy="130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0260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 14"/>
          <p:cNvGrpSpPr/>
          <p:nvPr/>
        </p:nvGrpSpPr>
        <p:grpSpPr>
          <a:xfrm>
            <a:off x="-3789" y="6676564"/>
            <a:ext cx="953603" cy="152408"/>
            <a:chOff x="-22302" y="6654791"/>
            <a:chExt cx="1271471" cy="203210"/>
          </a:xfrm>
        </p:grpSpPr>
        <p:sp>
          <p:nvSpPr>
            <p:cNvPr id="17" name="圆角矩形 16"/>
            <p:cNvSpPr/>
            <p:nvPr/>
          </p:nvSpPr>
          <p:spPr>
            <a:xfrm flipV="1">
              <a:off x="240276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19" name="圆角矩形 18"/>
            <p:cNvSpPr/>
            <p:nvPr/>
          </p:nvSpPr>
          <p:spPr>
            <a:xfrm flipV="1">
              <a:off x="-2230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0" name="圆角矩形 19"/>
            <p:cNvSpPr/>
            <p:nvPr/>
          </p:nvSpPr>
          <p:spPr>
            <a:xfrm flipV="1">
              <a:off x="755838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1" name="圆角矩形 20"/>
            <p:cNvSpPr/>
            <p:nvPr/>
          </p:nvSpPr>
          <p:spPr>
            <a:xfrm flipV="1">
              <a:off x="493260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3" name="圆角矩形 22"/>
            <p:cNvSpPr/>
            <p:nvPr/>
          </p:nvSpPr>
          <p:spPr>
            <a:xfrm flipV="1">
              <a:off x="102436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4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78795E95-BCC2-415D-9CF9-B9AF88A7B680}"/>
              </a:ext>
            </a:extLst>
          </p:cNvPr>
          <p:cNvSpPr/>
          <p:nvPr/>
        </p:nvSpPr>
        <p:spPr>
          <a:xfrm>
            <a:off x="-181318" y="120900"/>
            <a:ext cx="39271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Summary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A2C3E147-B5E0-42E3-8EDC-A3548F683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" y="6152630"/>
            <a:ext cx="9144000" cy="714375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9D3F8DA4-CEF3-4364-80DC-6A3197749330}"/>
              </a:ext>
            </a:extLst>
          </p:cNvPr>
          <p:cNvSpPr/>
          <p:nvPr/>
        </p:nvSpPr>
        <p:spPr>
          <a:xfrm>
            <a:off x="815025" y="731400"/>
            <a:ext cx="753392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Enhance own knowledge structure and the level, establish our</a:t>
            </a: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own thought system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Perfect experimental design and complete it in good quality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Perfect the skill to write a PPT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Practice oral English for communication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 confidence to face challenge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623BB92-D652-4A8D-B749-54827E338A2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16" y="3543318"/>
            <a:ext cx="2970997" cy="2228248"/>
          </a:xfrm>
          <a:prstGeom prst="rect">
            <a:avLst/>
          </a:prstGeom>
        </p:spPr>
      </p:pic>
      <p:pic>
        <p:nvPicPr>
          <p:cNvPr id="9" name="图片 8" descr="图片包含 美食, 室内, 盘子, 餐桌&#10;&#10;已生成极高可信度的说明">
            <a:extLst>
              <a:ext uri="{FF2B5EF4-FFF2-40B4-BE49-F238E27FC236}">
                <a16:creationId xmlns:a16="http://schemas.microsoft.com/office/drawing/2014/main" id="{C0A9A8CA-DEF7-4FBC-837B-079A7FD06E2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49010" y="3824894"/>
            <a:ext cx="2228248" cy="1671186"/>
          </a:xfrm>
          <a:prstGeom prst="rect">
            <a:avLst/>
          </a:prstGeom>
        </p:spPr>
      </p:pic>
      <p:pic>
        <p:nvPicPr>
          <p:cNvPr id="12" name="图片 11" descr="图片包含 建筑物, 户外&#10;&#10;已生成极高可信度的说明">
            <a:extLst>
              <a:ext uri="{FF2B5EF4-FFF2-40B4-BE49-F238E27FC236}">
                <a16:creationId xmlns:a16="http://schemas.microsoft.com/office/drawing/2014/main" id="{7F0EC29B-6C6A-44FA-9E52-B63BBD34E04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38" b="16128"/>
          <a:stretch/>
        </p:blipFill>
        <p:spPr>
          <a:xfrm rot="5400000">
            <a:off x="4380507" y="4102334"/>
            <a:ext cx="2228248" cy="1110215"/>
          </a:xfrm>
          <a:prstGeom prst="rect">
            <a:avLst/>
          </a:prstGeom>
        </p:spPr>
      </p:pic>
      <p:pic>
        <p:nvPicPr>
          <p:cNvPr id="15" name="图片 14" descr="图片包含 户外, 水, 天空, 建筑物&#10;&#10;已生成极高可信度的说明">
            <a:extLst>
              <a:ext uri="{FF2B5EF4-FFF2-40B4-BE49-F238E27FC236}">
                <a16:creationId xmlns:a16="http://schemas.microsoft.com/office/drawing/2014/main" id="{80BA12E4-41F8-420B-988F-61E9EB6836D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282" y="3543317"/>
            <a:ext cx="2949392" cy="22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128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3250D0A5-AD2F-42C2-9423-102511C2B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6143625"/>
            <a:ext cx="9144000" cy="714375"/>
          </a:xfrm>
          <a:prstGeom prst="rect">
            <a:avLst/>
          </a:prstGeom>
        </p:spPr>
      </p:pic>
      <p:sp>
        <p:nvSpPr>
          <p:cNvPr id="80" name="文本框 79"/>
          <p:cNvSpPr txBox="1"/>
          <p:nvPr/>
        </p:nvSpPr>
        <p:spPr>
          <a:xfrm>
            <a:off x="1571166" y="1878057"/>
            <a:ext cx="7525691" cy="692495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4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Thanks for your attention !</a:t>
            </a:r>
            <a:endParaRPr lang="zh-CN" altLang="en-US" sz="4050" dirty="0">
              <a:latin typeface="Segoe UI Semilight" panose="020B0402040204020203" pitchFamily="34" charset="0"/>
              <a:ea typeface="微软雅黑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FC5FBDC-3B5F-4562-A9C8-3E67714102F4}"/>
              </a:ext>
            </a:extLst>
          </p:cNvPr>
          <p:cNvSpPr txBox="1"/>
          <p:nvPr/>
        </p:nvSpPr>
        <p:spPr>
          <a:xfrm>
            <a:off x="1893100" y="41976"/>
            <a:ext cx="5357802" cy="56169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National Center for Materials Service Safety </a:t>
            </a:r>
          </a:p>
          <a:p>
            <a:pPr algn="ctr"/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University of Science &amp; Technology Beijing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Segoe UI Semilight" panose="020B0402040204020203" pitchFamily="34" charset="0"/>
              <a:ea typeface="微软雅黑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7" name="Picture 13" descr="logo材料服役">
            <a:extLst>
              <a:ext uri="{FF2B5EF4-FFF2-40B4-BE49-F238E27FC236}">
                <a16:creationId xmlns:a16="http://schemas.microsoft.com/office/drawing/2014/main" id="{264ABDF2-1B5E-4F7F-85EE-660994E70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45" t="10448" r="5492" b="75699"/>
          <a:stretch>
            <a:fillRect/>
          </a:stretch>
        </p:blipFill>
        <p:spPr bwMode="auto">
          <a:xfrm>
            <a:off x="822421" y="-75914"/>
            <a:ext cx="1154307" cy="708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" name="图片 54">
            <a:extLst>
              <a:ext uri="{FF2B5EF4-FFF2-40B4-BE49-F238E27FC236}">
                <a16:creationId xmlns:a16="http://schemas.microsoft.com/office/drawing/2014/main" id="{1E6BC3A2-A68C-40E9-B45F-D77821C8EA22}"/>
              </a:ext>
            </a:extLst>
          </p:cNvPr>
          <p:cNvPicPr>
            <a:picLocks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7663246" y="3024845"/>
            <a:ext cx="1208081" cy="1121171"/>
          </a:xfrm>
          <a:prstGeom prst="ellipse">
            <a:avLst/>
          </a:prstGeom>
        </p:spPr>
      </p:pic>
      <p:pic>
        <p:nvPicPr>
          <p:cNvPr id="56" name="图片 55">
            <a:extLst>
              <a:ext uri="{FF2B5EF4-FFF2-40B4-BE49-F238E27FC236}">
                <a16:creationId xmlns:a16="http://schemas.microsoft.com/office/drawing/2014/main" id="{8E5B44E8-DC50-4DEF-A0B4-FDFF766CFDF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" t="7237" r="4275" b="4778"/>
          <a:stretch/>
        </p:blipFill>
        <p:spPr>
          <a:xfrm>
            <a:off x="3188840" y="3012300"/>
            <a:ext cx="1462413" cy="113371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76469B3-A445-4329-B7D4-DCFFE5107D0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16" y="3026597"/>
            <a:ext cx="2630476" cy="11786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005C906-36F5-40D1-AC8E-B5DAA9876F0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800" y="2953637"/>
            <a:ext cx="2030539" cy="12690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986C6F9-028E-44FE-83F1-39F098E30E02}"/>
              </a:ext>
            </a:extLst>
          </p:cNvPr>
          <p:cNvPicPr>
            <a:picLocks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7393246" y="8133"/>
            <a:ext cx="540000" cy="540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9780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19"/>
    </mc:Choice>
    <mc:Fallback xmlns="">
      <p:transition spd="slow" advTm="981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 14"/>
          <p:cNvGrpSpPr/>
          <p:nvPr/>
        </p:nvGrpSpPr>
        <p:grpSpPr>
          <a:xfrm>
            <a:off x="-3789" y="6676564"/>
            <a:ext cx="953603" cy="152408"/>
            <a:chOff x="-22302" y="6654791"/>
            <a:chExt cx="1271471" cy="203210"/>
          </a:xfrm>
        </p:grpSpPr>
        <p:sp>
          <p:nvSpPr>
            <p:cNvPr id="17" name="圆角矩形 16"/>
            <p:cNvSpPr/>
            <p:nvPr/>
          </p:nvSpPr>
          <p:spPr>
            <a:xfrm flipV="1">
              <a:off x="240276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19" name="圆角矩形 18"/>
            <p:cNvSpPr/>
            <p:nvPr/>
          </p:nvSpPr>
          <p:spPr>
            <a:xfrm flipV="1">
              <a:off x="-2230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0" name="圆角矩形 19"/>
            <p:cNvSpPr/>
            <p:nvPr/>
          </p:nvSpPr>
          <p:spPr>
            <a:xfrm flipV="1">
              <a:off x="755838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1" name="圆角矩形 20"/>
            <p:cNvSpPr/>
            <p:nvPr/>
          </p:nvSpPr>
          <p:spPr>
            <a:xfrm flipV="1">
              <a:off x="493260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3" name="圆角矩形 22"/>
            <p:cNvSpPr/>
            <p:nvPr/>
          </p:nvSpPr>
          <p:spPr>
            <a:xfrm flipV="1">
              <a:off x="102436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63BD1456-EE09-4B61-9375-B1DA759F0068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0CF72DDB-1C12-4C6E-872B-BE380B6EF33B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1</a:t>
            </a:r>
            <a:endParaRPr lang="zh-CN" altLang="en-US" sz="2700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76EC29E8-BECF-4CD6-8DFD-A09797B85074}"/>
              </a:ext>
            </a:extLst>
          </p:cNvPr>
          <p:cNvSpPr/>
          <p:nvPr/>
        </p:nvSpPr>
        <p:spPr>
          <a:xfrm>
            <a:off x="721893" y="119687"/>
            <a:ext cx="27548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ICC-introduction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2F335ED2-3234-469B-8C9F-160F1413051D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29A7DEF0-742B-4A33-B2D2-C3DFFD5160D1}"/>
              </a:ext>
            </a:extLst>
          </p:cNvPr>
          <p:cNvSpPr txBox="1"/>
          <p:nvPr/>
        </p:nvSpPr>
        <p:spPr>
          <a:xfrm>
            <a:off x="37014" y="686380"/>
            <a:ext cx="7637919" cy="438580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ICC(International Corrosion Congress)-introduction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图片包含 户外, 天空, 树, 城市&#10;&#10;已生成极高可信度的说明">
            <a:extLst>
              <a:ext uri="{FF2B5EF4-FFF2-40B4-BE49-F238E27FC236}">
                <a16:creationId xmlns:a16="http://schemas.microsoft.com/office/drawing/2014/main" id="{D7CC5DA4-F89F-4D2B-8370-1D677417CA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2" y="1270753"/>
            <a:ext cx="4453188" cy="333494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331C300-8536-4ECE-98E6-5B5884E99F14}"/>
              </a:ext>
            </a:extLst>
          </p:cNvPr>
          <p:cNvSpPr/>
          <p:nvPr/>
        </p:nvSpPr>
        <p:spPr>
          <a:xfrm>
            <a:off x="-4249" y="1195008"/>
            <a:ext cx="2625078" cy="384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1A171B"/>
                </a:solidFill>
                <a:latin typeface="Roboto"/>
              </a:rPr>
              <a:t> </a:t>
            </a:r>
            <a:r>
              <a:rPr lang="en-US" altLang="zh-CN" sz="1600" dirty="0">
                <a:solidFill>
                  <a:srgbClr val="1A17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Prague Congress Centre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2307271-A815-4394-AF55-DE627C98D444}"/>
              </a:ext>
            </a:extLst>
          </p:cNvPr>
          <p:cNvSpPr/>
          <p:nvPr/>
        </p:nvSpPr>
        <p:spPr>
          <a:xfrm>
            <a:off x="193144" y="4768115"/>
            <a:ext cx="910431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1A17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Corrosion science and engineering and material protection: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0B0F0"/>
                </a:solidFill>
                <a:latin typeface="Calibri" panose="020F0502020204030204" pitchFamily="34" charset="0"/>
                <a:ea typeface="等线" panose="02010600030101010101" pitchFamily="2" charset="-122"/>
              </a:rPr>
              <a:t>1500</a:t>
            </a:r>
            <a:r>
              <a:rPr lang="en-US" altLang="zh-CN" sz="2000" dirty="0">
                <a:solidFill>
                  <a:srgbClr val="1A171B"/>
                </a:solidFill>
                <a:latin typeface="Calibri" panose="020F0502020204030204" pitchFamily="34" charset="0"/>
                <a:ea typeface="等线" panose="02010600030101010101" pitchFamily="2" charset="-122"/>
              </a:rPr>
              <a:t> delegates;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rgbClr val="00B0F0"/>
                </a:solidFill>
              </a:rPr>
              <a:t>20</a:t>
            </a:r>
            <a:r>
              <a:rPr lang="en-US" altLang="zh-CN" dirty="0"/>
              <a:t> pointed keynote lectures; </a:t>
            </a:r>
            <a:r>
              <a:rPr lang="en-US" altLang="zh-CN" dirty="0">
                <a:solidFill>
                  <a:srgbClr val="00B0F0"/>
                </a:solidFill>
              </a:rPr>
              <a:t>800</a:t>
            </a:r>
            <a:r>
              <a:rPr lang="en-US" altLang="zh-CN" dirty="0"/>
              <a:t> oral presentations; </a:t>
            </a:r>
            <a:r>
              <a:rPr lang="en-US" altLang="zh-CN" dirty="0">
                <a:solidFill>
                  <a:srgbClr val="00B0F0"/>
                </a:solidFill>
              </a:rPr>
              <a:t>15</a:t>
            </a:r>
            <a:r>
              <a:rPr lang="en-US" altLang="zh-CN" dirty="0"/>
              <a:t> parallel sessions</a:t>
            </a:r>
          </a:p>
        </p:txBody>
      </p:sp>
      <p:pic>
        <p:nvPicPr>
          <p:cNvPr id="10" name="图片 9" descr="图片包含 室内, 餐桌, 墙壁, 房间&#10;&#10;已生成极高可信度的说明">
            <a:extLst>
              <a:ext uri="{FF2B5EF4-FFF2-40B4-BE49-F238E27FC236}">
                <a16:creationId xmlns:a16="http://schemas.microsoft.com/office/drawing/2014/main" id="{7FDA54E9-A9E1-4461-B877-11FE7FB93B0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768" y="1268215"/>
            <a:ext cx="3000107" cy="1994752"/>
          </a:xfrm>
          <a:prstGeom prst="rect">
            <a:avLst/>
          </a:prstGeom>
        </p:spPr>
      </p:pic>
      <p:pic>
        <p:nvPicPr>
          <p:cNvPr id="12" name="图片 11" descr="图片包含 室内, 墙壁, 就坐, 餐桌&#10;&#10;已生成高可信度的说明">
            <a:extLst>
              <a:ext uri="{FF2B5EF4-FFF2-40B4-BE49-F238E27FC236}">
                <a16:creationId xmlns:a16="http://schemas.microsoft.com/office/drawing/2014/main" id="{6345C014-CA1F-4E9F-A628-C1E139BD2FC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933" y="1275062"/>
            <a:ext cx="1321746" cy="1987906"/>
          </a:xfrm>
          <a:prstGeom prst="rect">
            <a:avLst/>
          </a:prstGeom>
        </p:spPr>
      </p:pic>
      <p:pic>
        <p:nvPicPr>
          <p:cNvPr id="14" name="图片 13" descr="图片包含 建筑物, 地板, 室内&#10;&#10;已生成极高可信度的说明">
            <a:extLst>
              <a:ext uri="{FF2B5EF4-FFF2-40B4-BE49-F238E27FC236}">
                <a16:creationId xmlns:a16="http://schemas.microsoft.com/office/drawing/2014/main" id="{3FFFC035-C244-4440-AC79-B29EC3C376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768" y="3337994"/>
            <a:ext cx="2059695" cy="1267702"/>
          </a:xfrm>
          <a:prstGeom prst="rect">
            <a:avLst/>
          </a:prstGeom>
        </p:spPr>
      </p:pic>
      <p:pic>
        <p:nvPicPr>
          <p:cNvPr id="39" name="图片 38" descr="图片包含 室内, 人员, 墙壁, 站立&#10;&#10;已生成极高可信度的说明">
            <a:extLst>
              <a:ext uri="{FF2B5EF4-FFF2-40B4-BE49-F238E27FC236}">
                <a16:creationId xmlns:a16="http://schemas.microsoft.com/office/drawing/2014/main" id="{C7538EC2-2A95-46BE-A9AF-FEDE0659F2C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521" y="3337994"/>
            <a:ext cx="2262158" cy="126770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C8AEBB06-98D8-4170-A936-DF2A521403A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4" y="6152630"/>
            <a:ext cx="9144000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89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 14"/>
          <p:cNvGrpSpPr/>
          <p:nvPr/>
        </p:nvGrpSpPr>
        <p:grpSpPr>
          <a:xfrm>
            <a:off x="-3789" y="6676564"/>
            <a:ext cx="953603" cy="152408"/>
            <a:chOff x="-22302" y="6654791"/>
            <a:chExt cx="1271471" cy="203210"/>
          </a:xfrm>
        </p:grpSpPr>
        <p:sp>
          <p:nvSpPr>
            <p:cNvPr id="17" name="圆角矩形 16"/>
            <p:cNvSpPr/>
            <p:nvPr/>
          </p:nvSpPr>
          <p:spPr>
            <a:xfrm flipV="1">
              <a:off x="240276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19" name="圆角矩形 18"/>
            <p:cNvSpPr/>
            <p:nvPr/>
          </p:nvSpPr>
          <p:spPr>
            <a:xfrm flipV="1">
              <a:off x="-2230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0" name="圆角矩形 19"/>
            <p:cNvSpPr/>
            <p:nvPr/>
          </p:nvSpPr>
          <p:spPr>
            <a:xfrm flipV="1">
              <a:off x="755838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1" name="圆角矩形 20"/>
            <p:cNvSpPr/>
            <p:nvPr/>
          </p:nvSpPr>
          <p:spPr>
            <a:xfrm flipV="1">
              <a:off x="493260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3" name="圆角矩形 22"/>
            <p:cNvSpPr/>
            <p:nvPr/>
          </p:nvSpPr>
          <p:spPr>
            <a:xfrm flipV="1">
              <a:off x="102436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63BD1456-EE09-4B61-9375-B1DA759F0068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0CF72DDB-1C12-4C6E-872B-BE380B6EF33B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1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2F335ED2-3234-469B-8C9F-160F1413051D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726EE7F-8B8D-45C5-9B71-A996F38E1E0D}"/>
              </a:ext>
            </a:extLst>
          </p:cNvPr>
          <p:cNvSpPr/>
          <p:nvPr/>
        </p:nvSpPr>
        <p:spPr>
          <a:xfrm>
            <a:off x="320397" y="5464452"/>
            <a:ext cx="22236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Oral presentations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4F9F21E-C68A-4BAD-B0B1-786D30D47ED5}"/>
              </a:ext>
            </a:extLst>
          </p:cNvPr>
          <p:cNvSpPr txBox="1"/>
          <p:nvPr/>
        </p:nvSpPr>
        <p:spPr>
          <a:xfrm>
            <a:off x="164816" y="701696"/>
            <a:ext cx="7124508" cy="438580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ICC(International Corrosion Congress)-schedule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室内, 电子产品&#10;&#10;已生成高可信度的说明">
            <a:extLst>
              <a:ext uri="{FF2B5EF4-FFF2-40B4-BE49-F238E27FC236}">
                <a16:creationId xmlns:a16="http://schemas.microsoft.com/office/drawing/2014/main" id="{A1CB9937-2BAD-4B3B-83B6-99B739F478B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34" y="1315296"/>
            <a:ext cx="2531943" cy="168347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AA9F4F0-EF50-4F92-8092-18CBCECDAFAB}"/>
              </a:ext>
            </a:extLst>
          </p:cNvPr>
          <p:cNvSpPr/>
          <p:nvPr/>
        </p:nvSpPr>
        <p:spPr>
          <a:xfrm>
            <a:off x="277446" y="3000913"/>
            <a:ext cx="2374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Opening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ceremony </a:t>
            </a:r>
          </a:p>
        </p:txBody>
      </p:sp>
      <p:pic>
        <p:nvPicPr>
          <p:cNvPr id="11" name="图片 10" descr="图片包含 室内, 餐桌, 地板&#10;&#10;已生成极高可信度的说明">
            <a:extLst>
              <a:ext uri="{FF2B5EF4-FFF2-40B4-BE49-F238E27FC236}">
                <a16:creationId xmlns:a16="http://schemas.microsoft.com/office/drawing/2014/main" id="{7BADB22C-2E5B-4D0B-9F12-F9D7C3B9273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451" y="1315296"/>
            <a:ext cx="2531944" cy="1683473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79F25F93-A249-410E-82EF-0C10C0CE637B}"/>
              </a:ext>
            </a:extLst>
          </p:cNvPr>
          <p:cNvSpPr/>
          <p:nvPr/>
        </p:nvSpPr>
        <p:spPr>
          <a:xfrm>
            <a:off x="3303240" y="3017605"/>
            <a:ext cx="1831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图片包含 墙壁, 室内, 天花板, 就坐&#10;&#10;已生成高可信度的说明">
            <a:extLst>
              <a:ext uri="{FF2B5EF4-FFF2-40B4-BE49-F238E27FC236}">
                <a16:creationId xmlns:a16="http://schemas.microsoft.com/office/drawing/2014/main" id="{13C6CA92-6307-4163-AE55-E59511722C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34" y="3469310"/>
            <a:ext cx="2531943" cy="1893933"/>
          </a:xfrm>
          <a:prstGeom prst="rect">
            <a:avLst/>
          </a:prstGeom>
        </p:spPr>
      </p:pic>
      <p:pic>
        <p:nvPicPr>
          <p:cNvPr id="15" name="图片 14" descr="图片包含 建筑物, 地板, 室内&#10;&#10;已生成极高可信度的说明">
            <a:extLst>
              <a:ext uri="{FF2B5EF4-FFF2-40B4-BE49-F238E27FC236}">
                <a16:creationId xmlns:a16="http://schemas.microsoft.com/office/drawing/2014/main" id="{B5DAC16E-20CE-4467-A0DA-AC8B84EC8AB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3"/>
          <a:stretch/>
        </p:blipFill>
        <p:spPr>
          <a:xfrm>
            <a:off x="3061452" y="3469310"/>
            <a:ext cx="2531944" cy="1893933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8E31DD0A-9033-499D-84BD-36DA620E5EB0}"/>
              </a:ext>
            </a:extLst>
          </p:cNvPr>
          <p:cNvSpPr/>
          <p:nvPr/>
        </p:nvSpPr>
        <p:spPr>
          <a:xfrm>
            <a:off x="3458474" y="5475366"/>
            <a:ext cx="15208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Poster party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CE4AD62A-91DA-4196-9EAB-25ED1D6B41D4}"/>
              </a:ext>
            </a:extLst>
          </p:cNvPr>
          <p:cNvSpPr/>
          <p:nvPr/>
        </p:nvSpPr>
        <p:spPr>
          <a:xfrm>
            <a:off x="664118" y="6071779"/>
            <a:ext cx="77719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en-US" altLang="zh-CN" sz="2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Oral presentations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&gt;Social program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071D9E8-C1FE-4EAE-A177-9B53B233791E}"/>
              </a:ext>
            </a:extLst>
          </p:cNvPr>
          <p:cNvSpPr/>
          <p:nvPr/>
        </p:nvSpPr>
        <p:spPr>
          <a:xfrm>
            <a:off x="6238573" y="3174870"/>
            <a:ext cx="2334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Welcome reception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5" name="图片 24" descr="图片包含 地板, 人员, 群组, 人物&#10;&#10;已生成极高可信度的说明">
            <a:extLst>
              <a:ext uri="{FF2B5EF4-FFF2-40B4-BE49-F238E27FC236}">
                <a16:creationId xmlns:a16="http://schemas.microsoft.com/office/drawing/2014/main" id="{295C0115-E94D-4F7A-AC02-27F72B80356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001" y="1209125"/>
            <a:ext cx="2997692" cy="1993146"/>
          </a:xfrm>
          <a:prstGeom prst="rect">
            <a:avLst/>
          </a:prstGeom>
        </p:spPr>
      </p:pic>
      <p:pic>
        <p:nvPicPr>
          <p:cNvPr id="28" name="图片 27" descr="图片包含 人员, 建筑物, 大型, 室内&#10;&#10;已生成极高可信度的说明">
            <a:extLst>
              <a:ext uri="{FF2B5EF4-FFF2-40B4-BE49-F238E27FC236}">
                <a16:creationId xmlns:a16="http://schemas.microsoft.com/office/drawing/2014/main" id="{4ED8EEFE-1171-4FBB-BF0B-9A3C9072502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001" y="3640452"/>
            <a:ext cx="2997692" cy="199314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6D6B9C07-03B8-454D-82F9-C7B03CE95E10}"/>
              </a:ext>
            </a:extLst>
          </p:cNvPr>
          <p:cNvSpPr/>
          <p:nvPr/>
        </p:nvSpPr>
        <p:spPr>
          <a:xfrm>
            <a:off x="6556923" y="5630565"/>
            <a:ext cx="14558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Gala dinner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5B94907-E293-4003-87CC-EC4C20474D87}"/>
              </a:ext>
            </a:extLst>
          </p:cNvPr>
          <p:cNvSpPr/>
          <p:nvPr/>
        </p:nvSpPr>
        <p:spPr>
          <a:xfrm>
            <a:off x="721893" y="119687"/>
            <a:ext cx="27548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ICC-introduction</a:t>
            </a:r>
          </a:p>
        </p:txBody>
      </p:sp>
    </p:spTree>
    <p:extLst>
      <p:ext uri="{BB962C8B-B14F-4D97-AF65-F5344CB8AC3E}">
        <p14:creationId xmlns:p14="http://schemas.microsoft.com/office/powerpoint/2010/main" val="517682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 14"/>
          <p:cNvGrpSpPr/>
          <p:nvPr/>
        </p:nvGrpSpPr>
        <p:grpSpPr>
          <a:xfrm>
            <a:off x="-3789" y="6676564"/>
            <a:ext cx="953603" cy="152408"/>
            <a:chOff x="-22302" y="6654791"/>
            <a:chExt cx="1271471" cy="203210"/>
          </a:xfrm>
        </p:grpSpPr>
        <p:sp>
          <p:nvSpPr>
            <p:cNvPr id="17" name="圆角矩形 16"/>
            <p:cNvSpPr/>
            <p:nvPr/>
          </p:nvSpPr>
          <p:spPr>
            <a:xfrm flipV="1">
              <a:off x="240276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19" name="圆角矩形 18"/>
            <p:cNvSpPr/>
            <p:nvPr/>
          </p:nvSpPr>
          <p:spPr>
            <a:xfrm flipV="1">
              <a:off x="-2230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0" name="圆角矩形 19"/>
            <p:cNvSpPr/>
            <p:nvPr/>
          </p:nvSpPr>
          <p:spPr>
            <a:xfrm flipV="1">
              <a:off x="755838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1" name="圆角矩形 20"/>
            <p:cNvSpPr/>
            <p:nvPr/>
          </p:nvSpPr>
          <p:spPr>
            <a:xfrm flipV="1">
              <a:off x="493260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3" name="圆角矩形 22"/>
            <p:cNvSpPr/>
            <p:nvPr/>
          </p:nvSpPr>
          <p:spPr>
            <a:xfrm flipV="1">
              <a:off x="102436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8779E06-AD6E-429E-93BC-9541929D9436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lecture-Ivan Cole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pic>
        <p:nvPicPr>
          <p:cNvPr id="39" name="图片 38" descr="C:\Users\leson\AppData\Local\Microsoft\Windows\INetCache\Content.Word\IMG_0418.jpg">
            <a:extLst>
              <a:ext uri="{FF2B5EF4-FFF2-40B4-BE49-F238E27FC236}">
                <a16:creationId xmlns:a16="http://schemas.microsoft.com/office/drawing/2014/main" id="{3C180FA9-B7FC-4A14-9FAF-63337A85E585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08"/>
          <a:stretch/>
        </p:blipFill>
        <p:spPr bwMode="auto">
          <a:xfrm>
            <a:off x="236071" y="1618904"/>
            <a:ext cx="3457598" cy="187494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FEFFE64-258C-479A-8044-9E440F13A43B}"/>
              </a:ext>
            </a:extLst>
          </p:cNvPr>
          <p:cNvSpPr/>
          <p:nvPr/>
        </p:nvSpPr>
        <p:spPr>
          <a:xfrm>
            <a:off x="-4249" y="705966"/>
            <a:ext cx="87620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Virtual Design, Robotic Discovery and </a:t>
            </a:r>
            <a:r>
              <a:rPr lang="en-US" altLang="zh-CN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High throughput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Studies of Atmospheric and Aerospace Corrosion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屏幕截图&#10;&#10;已生成高可信度的说明">
            <a:extLst>
              <a:ext uri="{FF2B5EF4-FFF2-40B4-BE49-F238E27FC236}">
                <a16:creationId xmlns:a16="http://schemas.microsoft.com/office/drawing/2014/main" id="{9B109B95-CF8C-48F8-9F49-8075A4B929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94" y="1606649"/>
            <a:ext cx="2506557" cy="1874944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A1109D5A-F830-4278-9B32-F223151CA7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2614" y="1605830"/>
            <a:ext cx="2493934" cy="1886772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A432CBE-A859-482B-8590-0570E9DABD0C}"/>
              </a:ext>
            </a:extLst>
          </p:cNvPr>
          <p:cNvSpPr/>
          <p:nvPr/>
        </p:nvSpPr>
        <p:spPr>
          <a:xfrm>
            <a:off x="891119" y="5214114"/>
            <a:ext cx="836279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AD1C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Experimental science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planning and execution of experiments to confirm/ reject scientific laws/models </a:t>
            </a:r>
          </a:p>
          <a:p>
            <a:r>
              <a:rPr lang="en-US" altLang="zh-CN" sz="2000" dirty="0">
                <a:solidFill>
                  <a:srgbClr val="AD1C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Computer-enabled science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modeling &amp; simulation of complex or non-observable phenomena</a:t>
            </a:r>
          </a:p>
          <a:p>
            <a:r>
              <a:rPr lang="en-US" altLang="zh-CN" sz="2000" dirty="0">
                <a:solidFill>
                  <a:srgbClr val="AD1C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Big data-driven science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data mining &amp; exploration</a:t>
            </a: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6944B8F-6586-44BB-9BBD-80F92F91265D}"/>
              </a:ext>
            </a:extLst>
          </p:cNvPr>
          <p:cNvSpPr/>
          <p:nvPr/>
        </p:nvSpPr>
        <p:spPr>
          <a:xfrm>
            <a:off x="489259" y="3554516"/>
            <a:ext cx="836279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Modular system designed for a diverse range of electrochemical measurements on 81 individually addressable metal samples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3593890-1B8A-43DF-9634-B47455B4C06A}"/>
              </a:ext>
            </a:extLst>
          </p:cNvPr>
          <p:cNvSpPr/>
          <p:nvPr/>
        </p:nvSpPr>
        <p:spPr>
          <a:xfrm>
            <a:off x="489259" y="4198451"/>
            <a:ext cx="836279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Online data analysis and syringe pump delivery of chemical species permits iterative optimization of experimental variables such as critical inhibitor concentration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9536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 14"/>
          <p:cNvGrpSpPr/>
          <p:nvPr/>
        </p:nvGrpSpPr>
        <p:grpSpPr>
          <a:xfrm>
            <a:off x="-3789" y="6676564"/>
            <a:ext cx="953603" cy="152408"/>
            <a:chOff x="-22302" y="6654791"/>
            <a:chExt cx="1271471" cy="203210"/>
          </a:xfrm>
        </p:grpSpPr>
        <p:sp>
          <p:nvSpPr>
            <p:cNvPr id="17" name="圆角矩形 16"/>
            <p:cNvSpPr/>
            <p:nvPr/>
          </p:nvSpPr>
          <p:spPr>
            <a:xfrm flipV="1">
              <a:off x="240276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19" name="圆角矩形 18"/>
            <p:cNvSpPr/>
            <p:nvPr/>
          </p:nvSpPr>
          <p:spPr>
            <a:xfrm flipV="1">
              <a:off x="-2230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0" name="圆角矩形 19"/>
            <p:cNvSpPr/>
            <p:nvPr/>
          </p:nvSpPr>
          <p:spPr>
            <a:xfrm flipV="1">
              <a:off x="755838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1" name="圆角矩形 20"/>
            <p:cNvSpPr/>
            <p:nvPr/>
          </p:nvSpPr>
          <p:spPr>
            <a:xfrm flipV="1">
              <a:off x="493260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  <p:sp>
          <p:nvSpPr>
            <p:cNvPr id="23" name="圆角矩形 22"/>
            <p:cNvSpPr/>
            <p:nvPr/>
          </p:nvSpPr>
          <p:spPr>
            <a:xfrm flipV="1">
              <a:off x="102436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5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D06AFB3B-6A71-4EDA-916C-B6E470960CB0}"/>
              </a:ext>
            </a:extLst>
          </p:cNvPr>
          <p:cNvSpPr/>
          <p:nvPr/>
        </p:nvSpPr>
        <p:spPr>
          <a:xfrm>
            <a:off x="748421" y="5559072"/>
            <a:ext cx="8131664" cy="879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Atoms-to-Atmospheres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modeling of aerospace coatings: </a:t>
            </a: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Linking material systems, environments and performance/lifetimes </a:t>
            </a:r>
            <a:endParaRPr lang="zh-CN" altLang="en-US" dirty="0"/>
          </a:p>
        </p:txBody>
      </p:sp>
      <p:pic>
        <p:nvPicPr>
          <p:cNvPr id="5" name="图片 4" descr="图片包含 屏幕截图, 文字, 报纸&#10;&#10;已生成高可信度的说明">
            <a:extLst>
              <a:ext uri="{FF2B5EF4-FFF2-40B4-BE49-F238E27FC236}">
                <a16:creationId xmlns:a16="http://schemas.microsoft.com/office/drawing/2014/main" id="{BA94FB2D-75DC-4872-B932-B8F85AB1DE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84" y="843808"/>
            <a:ext cx="8328598" cy="4639376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90CA7D05-179D-4155-8855-C1C94D57CA86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lecture-Ivan Cole</a:t>
            </a:r>
          </a:p>
        </p:txBody>
      </p:sp>
    </p:spTree>
    <p:extLst>
      <p:ext uri="{BB962C8B-B14F-4D97-AF65-F5344CB8AC3E}">
        <p14:creationId xmlns:p14="http://schemas.microsoft.com/office/powerpoint/2010/main" val="875245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pic>
        <p:nvPicPr>
          <p:cNvPr id="14" name="图片 13" descr="C:\Users\leson\AppData\Local\Microsoft\Windows\INetCache\Content.Word\IMG_0554.jpg">
            <a:extLst>
              <a:ext uri="{FF2B5EF4-FFF2-40B4-BE49-F238E27FC236}">
                <a16:creationId xmlns:a16="http://schemas.microsoft.com/office/drawing/2014/main" id="{1BE8E98F-2506-4502-BE23-1C98624DF36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72" y="1588063"/>
            <a:ext cx="4518497" cy="33593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304A4CC-259D-4EA7-913F-29135DA60DD3}"/>
              </a:ext>
            </a:extLst>
          </p:cNvPr>
          <p:cNvSpPr/>
          <p:nvPr/>
        </p:nvSpPr>
        <p:spPr>
          <a:xfrm>
            <a:off x="800459" y="726177"/>
            <a:ext cx="66373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Needs, Gaps, and Opportunities for Better </a:t>
            </a:r>
            <a:r>
              <a:rPr lang="en-US" altLang="zh-CN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Design of </a:t>
            </a:r>
          </a:p>
          <a:p>
            <a:pPr algn="ctr"/>
            <a:r>
              <a:rPr lang="en-US" altLang="zh-CN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Corrosion Resistant Materials</a:t>
            </a:r>
            <a:endParaRPr lang="zh-CN" altLang="en-US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18CED2A-611B-4966-BD28-970CC0CAD0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4215" y="1588063"/>
            <a:ext cx="1820861" cy="222825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43E6B00-DF4A-4772-A40C-673B48DFE3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0879" y="1588063"/>
            <a:ext cx="2328560" cy="2228252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73C39FC4-AF1B-4351-8F29-969AFB270867}"/>
              </a:ext>
            </a:extLst>
          </p:cNvPr>
          <p:cNvSpPr/>
          <p:nvPr/>
        </p:nvSpPr>
        <p:spPr>
          <a:xfrm>
            <a:off x="748421" y="5270552"/>
            <a:ext cx="7895803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</a:t>
            </a:r>
            <a:r>
              <a:rPr lang="en-US" altLang="zh-CN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highway to computational </a:t>
            </a:r>
            <a:r>
              <a:rPr lang="en-US" altLang="zh-CN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materials design</a:t>
            </a:r>
            <a:endParaRPr lang="zh-CN" altLang="en-US" dirty="0">
              <a:solidFill>
                <a:srgbClr val="00B0F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D242941-9519-4B93-932E-14BC754638AF}"/>
              </a:ext>
            </a:extLst>
          </p:cNvPr>
          <p:cNvSpPr/>
          <p:nvPr/>
        </p:nvSpPr>
        <p:spPr>
          <a:xfrm>
            <a:off x="4696322" y="388821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800" dirty="0"/>
              <a:t>Example of an efficient </a:t>
            </a:r>
            <a:r>
              <a:rPr lang="en-US" altLang="zh-CN" sz="1800" dirty="0">
                <a:solidFill>
                  <a:srgbClr val="00B0F0"/>
                </a:solidFill>
              </a:rPr>
              <a:t>HT screening </a:t>
            </a:r>
            <a:r>
              <a:rPr lang="en-US" altLang="zh-CN" sz="1800" dirty="0"/>
              <a:t>of oxide and oxynitride materials for new photo electrochemical cells with improved light absorption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6A234E7-63E3-4836-8CE4-EFDC5EF0FED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4" y="6152630"/>
            <a:ext cx="9144000" cy="714375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DBD57DD7-7658-4974-87D3-916BF44A923E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lecture-Scully</a:t>
            </a:r>
          </a:p>
        </p:txBody>
      </p:sp>
    </p:spTree>
    <p:extLst>
      <p:ext uri="{BB962C8B-B14F-4D97-AF65-F5344CB8AC3E}">
        <p14:creationId xmlns:p14="http://schemas.microsoft.com/office/powerpoint/2010/main" val="2424660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5D43739-DA3F-44B4-9242-7F6EE68DA3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954"/>
          <a:stretch/>
        </p:blipFill>
        <p:spPr>
          <a:xfrm>
            <a:off x="490887" y="731523"/>
            <a:ext cx="8219940" cy="4947385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49374337-F4C0-46DD-85CC-21EB4E76D630}"/>
              </a:ext>
            </a:extLst>
          </p:cNvPr>
          <p:cNvSpPr/>
          <p:nvPr/>
        </p:nvSpPr>
        <p:spPr>
          <a:xfrm>
            <a:off x="1248673" y="5737890"/>
            <a:ext cx="6316786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Challenges for Corrosion Informed Materials Design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1BE57EB-6A41-4285-AD7A-4E5B7E8EBFBE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lecture-Scully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FE4F97F-E7FD-4E8F-8B58-C8C25FE619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4" y="6152630"/>
            <a:ext cx="9144000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605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AA2D5923-87D4-48A9-B86A-42AA8F5F35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246"/>
          <a:stretch/>
        </p:blipFill>
        <p:spPr>
          <a:xfrm>
            <a:off x="1001027" y="572167"/>
            <a:ext cx="7034637" cy="479132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BC9182E-18A8-464D-94E0-E52FD2246628}"/>
              </a:ext>
            </a:extLst>
          </p:cNvPr>
          <p:cNvSpPr/>
          <p:nvPr/>
        </p:nvSpPr>
        <p:spPr>
          <a:xfrm>
            <a:off x="479172" y="5411212"/>
            <a:ext cx="82605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Complex stages accounting for local corrosion susceptibility make it difficult to guide alloy design using a few simple descriptors</a:t>
            </a:r>
            <a:endParaRPr lang="zh-CN" altLang="en-US" sz="18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6C5F31B-AC25-4CED-8C98-51C6F8D060F9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lecture-Scully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0BD9A1A-08DF-4BF9-AB07-184A572A87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4" y="6152630"/>
            <a:ext cx="9144000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29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D17EEC51-88A2-4C74-91AC-259021812104}"/>
              </a:ext>
            </a:extLst>
          </p:cNvPr>
          <p:cNvSpPr/>
          <p:nvPr/>
        </p:nvSpPr>
        <p:spPr>
          <a:xfrm>
            <a:off x="1001027" y="88433"/>
            <a:ext cx="8142977" cy="41248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1425"/>
          </a:p>
        </p:txBody>
      </p:sp>
      <p:sp>
        <p:nvSpPr>
          <p:cNvPr id="34" name="圆角矩形 43">
            <a:extLst>
              <a:ext uri="{FF2B5EF4-FFF2-40B4-BE49-F238E27FC236}">
                <a16:creationId xmlns:a16="http://schemas.microsoft.com/office/drawing/2014/main" id="{B0A0C075-E550-4BA0-98FF-DA04118965F6}"/>
              </a:ext>
            </a:extLst>
          </p:cNvPr>
          <p:cNvSpPr/>
          <p:nvPr/>
        </p:nvSpPr>
        <p:spPr>
          <a:xfrm rot="10800000" flipV="1">
            <a:off x="-4248" y="96635"/>
            <a:ext cx="363215" cy="36833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2700" dirty="0"/>
              <a:t>2</a:t>
            </a:r>
            <a:endParaRPr lang="zh-CN" altLang="en-US" sz="27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9C4F11C1-113A-4548-B537-CE0C9BBD841C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" b="811"/>
          <a:stretch/>
        </p:blipFill>
        <p:spPr>
          <a:xfrm>
            <a:off x="8399439" y="17180"/>
            <a:ext cx="540000" cy="540000"/>
          </a:xfrm>
          <a:prstGeom prst="ellipse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9EA1468-2BD6-40D0-89E1-C1DA31A76B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214" y="725371"/>
            <a:ext cx="7812225" cy="490956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E4BBF90-E6B9-44B8-8E6A-168F579DE9FD}"/>
              </a:ext>
            </a:extLst>
          </p:cNvPr>
          <p:cNvSpPr/>
          <p:nvPr/>
        </p:nvSpPr>
        <p:spPr>
          <a:xfrm>
            <a:off x="3049817" y="5715137"/>
            <a:ext cx="28558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 multi-scale problem</a:t>
            </a:r>
            <a:endParaRPr lang="zh-CN" altLang="en-US" sz="1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28EDA40-2D60-499B-9FA8-4930CDBC88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4" y="6152630"/>
            <a:ext cx="9144000" cy="714375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DE6A037-6F34-480C-AD0C-A88F357DEE9A}"/>
              </a:ext>
            </a:extLst>
          </p:cNvPr>
          <p:cNvSpPr/>
          <p:nvPr/>
        </p:nvSpPr>
        <p:spPr>
          <a:xfrm>
            <a:off x="914399" y="110007"/>
            <a:ext cx="33110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Plenary lecture-Scully</a:t>
            </a:r>
          </a:p>
        </p:txBody>
      </p:sp>
    </p:spTree>
    <p:extLst>
      <p:ext uri="{BB962C8B-B14F-4D97-AF65-F5344CB8AC3E}">
        <p14:creationId xmlns:p14="http://schemas.microsoft.com/office/powerpoint/2010/main" val="347210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10863</TotalTime>
  <Words>546</Words>
  <Application>Microsoft Office PowerPoint</Application>
  <PresentationFormat>全屏显示(4:3)</PresentationFormat>
  <Paragraphs>104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Roboto</vt:lpstr>
      <vt:lpstr>等线</vt:lpstr>
      <vt:lpstr>宋体</vt:lpstr>
      <vt:lpstr>微软雅黑</vt:lpstr>
      <vt:lpstr>Arial</vt:lpstr>
      <vt:lpstr>Calibri</vt:lpstr>
      <vt:lpstr>Calibri Light</vt:lpstr>
      <vt:lpstr>Segoe UI Semilight</vt:lpstr>
      <vt:lpstr>Wingdings</vt:lpstr>
      <vt:lpstr>Office 主题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 PLUS</dc:creator>
  <cp:keywords/>
  <dc:description/>
  <cp:lastModifiedBy>john leson</cp:lastModifiedBy>
  <cp:revision>602</cp:revision>
  <dcterms:created xsi:type="dcterms:W3CDTF">2015-04-07T16:28:23Z</dcterms:created>
  <dcterms:modified xsi:type="dcterms:W3CDTF">2017-09-21T00:23:56Z</dcterms:modified>
  <cp:category/>
</cp:coreProperties>
</file>

<file path=docProps/thumbnail.jpeg>
</file>